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1" r:id="rId13"/>
    <p:sldId id="444" r:id="rId14"/>
    <p:sldId id="448" r:id="rId15"/>
    <p:sldId id="436" r:id="rId16"/>
    <p:sldId id="437" r:id="rId17"/>
    <p:sldId id="442" r:id="rId18"/>
    <p:sldId id="438" r:id="rId19"/>
    <p:sldId id="446" r:id="rId20"/>
    <p:sldId id="447" r:id="rId21"/>
    <p:sldId id="449" r:id="rId22"/>
    <p:sldId id="450" r:id="rId23"/>
    <p:sldId id="451" r:id="rId24"/>
    <p:sldId id="445" r:id="rId25"/>
    <p:sldId id="435" r:id="rId26"/>
    <p:sldId id="439" r:id="rId27"/>
    <p:sldId id="440" r:id="rId28"/>
    <p:sldId id="452" r:id="rId29"/>
    <p:sldId id="453" r:id="rId30"/>
    <p:sldId id="454" r:id="rId31"/>
    <p:sldId id="458" r:id="rId32"/>
    <p:sldId id="456" r:id="rId33"/>
    <p:sldId id="457" r:id="rId34"/>
    <p:sldId id="459" r:id="rId35"/>
    <p:sldId id="463" r:id="rId36"/>
    <p:sldId id="461" r:id="rId37"/>
    <p:sldId id="464" r:id="rId38"/>
    <p:sldId id="460" r:id="rId39"/>
    <p:sldId id="462" r:id="rId40"/>
    <p:sldId id="465" r:id="rId41"/>
    <p:sldId id="466" r:id="rId42"/>
    <p:sldId id="467" r:id="rId43"/>
    <p:sldId id="455" r:id="rId44"/>
    <p:sldId id="468" r:id="rId45"/>
    <p:sldId id="469" r:id="rId46"/>
    <p:sldId id="427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82" d="100"/>
          <a:sy n="82" d="100"/>
        </p:scale>
        <p:origin x="418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10-Feb-19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10-Feb-19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10-Feb-19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10-Feb-19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or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en-US" dirty="0"/>
              <a:t>Advanced Loops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/>
          </a:bodyPr>
          <a:lstStyle/>
          <a:p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714014" y="338440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Loops</a:t>
            </a: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en-US" noProof="1"/>
              <a:t>Trainers Team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dirty="0">
                <a:hlinkClick r:id="rId8"/>
              </a:rPr>
              <a:t>https://softuni.org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 number in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en-US" dirty="0"/>
              <a:t>If the number is invalid,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again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in range</a:t>
            </a:r>
            <a:r>
              <a:rPr lang="bg-BG" dirty="0"/>
              <a:t> </a:t>
            </a:r>
            <a:r>
              <a:rPr lang="en-US" dirty="0"/>
              <a:t>[1…100]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is: {0}",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en-US" dirty="0"/>
              <a:t>Greatest common denom. </a:t>
            </a:r>
            <a:r>
              <a:rPr lang="bg-BG" dirty="0"/>
              <a:t>(</a:t>
            </a:r>
            <a:r>
              <a:rPr lang="en-US" dirty="0"/>
              <a:t>GCD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Euclid’s algorithm</a:t>
            </a:r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Greatest Common Denominator </a:t>
            </a:r>
            <a:r>
              <a:rPr lang="en-US" sz="3200" dirty="0"/>
              <a:t>of two natural numbers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</a:t>
            </a:r>
            <a:r>
              <a:rPr lang="en-US" sz="3200" dirty="0"/>
              <a:t>and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is the greatest number</a:t>
            </a:r>
            <a:r>
              <a:rPr lang="bg-BG" sz="3200" dirty="0"/>
              <a:t>, </a:t>
            </a:r>
            <a:r>
              <a:rPr lang="en-US" sz="3200" dirty="0"/>
              <a:t>which divides</a:t>
            </a:r>
            <a:r>
              <a:rPr lang="bg-BG" sz="3200" dirty="0"/>
              <a:t> </a:t>
            </a:r>
            <a:r>
              <a:rPr lang="en-US" sz="3200" dirty="0"/>
              <a:t>both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</a:t>
            </a:r>
            <a:r>
              <a:rPr lang="en-US" sz="3200" dirty="0"/>
              <a:t>and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without remainder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GCD</a:t>
            </a:r>
            <a:r>
              <a:rPr lang="bg-BG" sz="3000" dirty="0"/>
              <a:t>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GCD</a:t>
            </a:r>
            <a:r>
              <a:rPr lang="bg-BG" sz="3000" dirty="0"/>
              <a:t>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Euclid’s</a:t>
            </a:r>
            <a:r>
              <a:rPr lang="bg-BG" sz="3200" dirty="0"/>
              <a:t> </a:t>
            </a:r>
            <a:r>
              <a:rPr lang="en-US" sz="3200" dirty="0"/>
              <a:t>algorithm for finding the GCD: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Until we reach remainder</a:t>
            </a:r>
            <a:r>
              <a:rPr lang="bg-BG" sz="3000" dirty="0"/>
              <a:t>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Divide the greater number</a:t>
            </a:r>
            <a:r>
              <a:rPr lang="bg-BG" sz="2800" dirty="0"/>
              <a:t> </a:t>
            </a:r>
            <a:r>
              <a:rPr lang="en-US" sz="2800" dirty="0"/>
              <a:t>by the smaller one</a:t>
            </a:r>
            <a:endParaRPr lang="bg-BG" sz="2800" dirty="0"/>
          </a:p>
          <a:p>
            <a:pPr lvl="2">
              <a:lnSpc>
                <a:spcPct val="110000"/>
              </a:lnSpc>
            </a:pPr>
            <a:r>
              <a:rPr lang="en-US" sz="2800" dirty="0"/>
              <a:t>Take the remainder from division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Common Denominator (GCD)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40365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prstClr val="white"/>
                </a:solidFill>
              </a:rPr>
              <a:t>GCD</a:t>
            </a:r>
            <a:r>
              <a:rPr lang="bg-BG" sz="3000" dirty="0">
                <a:solidFill>
                  <a:prstClr val="white"/>
                </a:solidFill>
              </a:rPr>
              <a:t>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prstClr val="white"/>
                </a:solidFill>
              </a:rPr>
              <a:t>GCD</a:t>
            </a:r>
            <a:r>
              <a:rPr lang="bg-BG" sz="3000" dirty="0">
                <a:solidFill>
                  <a:prstClr val="white"/>
                </a:solidFill>
              </a:rPr>
              <a:t>(15, 9) = 3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prstClr val="white"/>
                </a:solidFill>
              </a:rPr>
              <a:t>GCD</a:t>
            </a:r>
            <a:r>
              <a:rPr lang="bg-BG" sz="3000" dirty="0">
                <a:solidFill>
                  <a:prstClr val="white"/>
                </a:solidFill>
              </a:rPr>
              <a:t>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prstClr val="white"/>
                </a:solidFill>
              </a:rPr>
              <a:t>GCD</a:t>
            </a:r>
            <a:r>
              <a:rPr lang="bg-BG" sz="3000" dirty="0">
                <a:solidFill>
                  <a:prstClr val="white"/>
                </a:solidFill>
              </a:rPr>
              <a:t>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two integers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and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</a:t>
            </a:r>
            <a:r>
              <a:rPr lang="en-US" dirty="0"/>
              <a:t>and find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GCD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Euclid’s algorithm for finding GCD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Loop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en-US" dirty="0"/>
              <a:t>Repetition until the condition is met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natural number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, find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en-US" dirty="0"/>
              <a:t>Example</a:t>
            </a:r>
            <a:r>
              <a:rPr lang="bg-BG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Factorial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digits of whole number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en-US" dirty="0"/>
              <a:t>Given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digits of number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Console.WriteLine("Sum of digits: {0}", sum);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returns 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last digit of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removes the last digit from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en-US" dirty="0"/>
              <a:t>Infinite loops and break operator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 infinite loop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repeats something infinitely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3200" dirty="0"/>
                  <a:t>A number</a:t>
                </a:r>
                <a:r>
                  <a:rPr lang="bg-BG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is</a:t>
                </a:r>
                <a:r>
                  <a:rPr lang="bg-BG" sz="3200" dirty="0"/>
                  <a:t> </a:t>
                </a:r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r>
                  <a:rPr lang="bg-BG" sz="3200" dirty="0"/>
                  <a:t>, </a:t>
                </a:r>
                <a:r>
                  <a:rPr lang="en-US" sz="3200" dirty="0"/>
                  <a:t>if it is only divided by</a:t>
                </a:r>
                <a:r>
                  <a:rPr lang="bg-BG" sz="3200" dirty="0"/>
                  <a:t>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/>
                  <a:t> </a:t>
                </a:r>
                <a:r>
                  <a:rPr lang="en-US" sz="3200" dirty="0"/>
                  <a:t>and</a:t>
                </a:r>
                <a:r>
                  <a:rPr lang="bg-BG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3000" dirty="0"/>
                  <a:t>Prime numbers</a:t>
                </a:r>
                <a:r>
                  <a:rPr lang="bg-BG" sz="3000" dirty="0"/>
                  <a:t>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43</a:t>
                </a:r>
                <a:r>
                  <a:rPr lang="bg-BG" sz="3000" dirty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3000" dirty="0"/>
                  <a:t>Not prime</a:t>
                </a:r>
                <a:r>
                  <a:rPr lang="bg-BG" sz="3000" dirty="0"/>
                  <a:t> (</a:t>
                </a:r>
                <a:r>
                  <a:rPr lang="en-US" sz="3000" dirty="0"/>
                  <a:t>composite</a:t>
                </a:r>
                <a:r>
                  <a:rPr lang="bg-BG" sz="3000" dirty="0"/>
                  <a:t>) </a:t>
                </a:r>
                <a:r>
                  <a:rPr lang="en-US" sz="3000" dirty="0"/>
                  <a:t>numbers</a:t>
                </a:r>
                <a:r>
                  <a:rPr lang="bg-BG" sz="3000" dirty="0"/>
                  <a:t>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/>
                  <a:t>= 3 * 7,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3200" dirty="0"/>
                  <a:t>A number</a:t>
                </a:r>
                <a:r>
                  <a:rPr lang="bg-BG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is prime</a:t>
                </a:r>
                <a:r>
                  <a:rPr lang="bg-BG" sz="3200" dirty="0"/>
                  <a:t>, </a:t>
                </a:r>
                <a:r>
                  <a:rPr lang="en-US" sz="3200" dirty="0"/>
                  <a:t>if it can’t be divided by a number in</a:t>
                </a:r>
                <a:r>
                  <a:rPr lang="bg-BG" sz="3200" dirty="0"/>
                  <a:t> </a:t>
                </a:r>
                <a:r>
                  <a:rPr lang="en-US" sz="3200" dirty="0"/>
                  <a:t>[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>
                    <a:latin typeface="Consolas" panose="020B0609020204030204" pitchFamily="49" charset="0"/>
                  </a:rPr>
                  <a:t>…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r>
                  <a:rPr lang="en-US" sz="3200" dirty="0">
                    <a:latin typeface="Consolas" panose="020B0609020204030204" pitchFamily="49" charset="0"/>
                  </a:rPr>
                  <a:t>]</a:t>
                </a:r>
                <a:endParaRPr lang="en-US" sz="3200" dirty="0"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3200" dirty="0"/>
                  <a:t>Algorithm for checking if a number is</a:t>
                </a:r>
                <a:r>
                  <a:rPr lang="bg-BG" sz="3200" dirty="0"/>
                  <a:t> </a:t>
                </a:r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r>
                  <a:rPr lang="bg-BG" sz="3200" dirty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3000" dirty="0"/>
                  <a:t>Check if</a:t>
                </a:r>
                <a:r>
                  <a:rPr lang="bg-BG" sz="3000" dirty="0"/>
                  <a:t>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sz="3000" dirty="0"/>
                  <a:t>can be divided by</a:t>
                </a:r>
                <a:r>
                  <a:rPr lang="bg-BG" sz="3000" dirty="0"/>
                  <a:t>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en-US" dirty="0"/>
                  <a:t>If it can, it is not prime</a:t>
                </a:r>
                <a:endParaRPr lang="bg-BG" dirty="0"/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en-US" dirty="0"/>
                  <a:t>If it can’t, it is prime</a:t>
                </a:r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en-US" dirty="0"/>
                  <a:t>Optimization</a:t>
                </a:r>
                <a:r>
                  <a:rPr lang="bg-BG" dirty="0"/>
                  <a:t>: </a:t>
                </a:r>
                <a:r>
                  <a:rPr lang="en-US" dirty="0"/>
                  <a:t>Instead of</a:t>
                </a:r>
                <a:r>
                  <a:rPr lang="bg-BG" dirty="0"/>
                  <a:t>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/>
                  <a:t> check divisors until</a:t>
                </a:r>
                <a:r>
                  <a:rPr lang="bg-BG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Numbers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More complex constructs for loops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Loop with a step</a:t>
            </a:r>
            <a:endParaRPr lang="bg-BG" dirty="0"/>
          </a:p>
          <a:p>
            <a:pPr lvl="1"/>
            <a:r>
              <a:rPr lang="en-US" dirty="0"/>
              <a:t>Loop with decreasing step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loop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loop</a:t>
            </a:r>
          </a:p>
          <a:p>
            <a:pPr lvl="1"/>
            <a:r>
              <a:rPr lang="en-US" dirty="0"/>
              <a:t>Infinite loop</a:t>
            </a:r>
            <a:r>
              <a:rPr lang="bg-BG" dirty="0"/>
              <a:t> </a:t>
            </a:r>
            <a:r>
              <a:rPr lang="en-US" dirty="0"/>
              <a:t>and operator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0"/>
            <a:r>
              <a:rPr lang="en-US" dirty="0"/>
              <a:t>Complex problems with nested loops</a:t>
            </a:r>
          </a:p>
          <a:p>
            <a:pPr lvl="0"/>
            <a:r>
              <a:rPr lang="en-US"/>
              <a:t>Creating a Web game with</a:t>
            </a:r>
            <a:r>
              <a:rPr lang="bg-BG"/>
              <a:t> </a:t>
            </a:r>
            <a:r>
              <a:rPr lang="en-US" dirty="0"/>
              <a:t>ASP.NET MVC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Is Number Prime</a:t>
            </a:r>
            <a:r>
              <a:rPr lang="bg-BG" sz="3900" dirty="0"/>
              <a:t>. </a:t>
            </a:r>
            <a:r>
              <a:rPr lang="en-US" sz="3900" dirty="0"/>
              <a:t>break operator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i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(prime) Console.WriteLine("Prime");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Console.WriteLine("Not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stops the loop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</a:t>
            </a:r>
            <a:r>
              <a:rPr lang="bg-BG" sz="3200" dirty="0"/>
              <a:t>, </a:t>
            </a:r>
            <a:r>
              <a:rPr lang="en-US" sz="3200" dirty="0"/>
              <a:t>which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reads an even number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If the number is</a:t>
            </a:r>
            <a:r>
              <a:rPr lang="bg-BG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sz="3000" dirty="0"/>
              <a:t>, ask for input again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</a:t>
            </a:r>
            <a:r>
              <a:rPr lang="bg-BG" dirty="0"/>
              <a:t> </a:t>
            </a:r>
            <a:r>
              <a:rPr lang="en-US" dirty="0"/>
              <a:t>break in </a:t>
            </a:r>
            <a:r>
              <a:rPr lang="en-US"/>
              <a:t>an infinite loop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Console.WriteLine("The number is not even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Console.WriteLine("Even number entered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{0}",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wrong numbers</a:t>
            </a:r>
            <a:r>
              <a:rPr lang="bg-BG" dirty="0"/>
              <a:t>: </a:t>
            </a:r>
            <a:r>
              <a:rPr lang="en-US" dirty="0">
                <a:latin typeface="Consolas" panose="020B0609020204030204" pitchFamily="49" charset="0"/>
              </a:rPr>
              <a:t>try</a:t>
            </a:r>
            <a:r>
              <a:rPr lang="en-US" dirty="0"/>
              <a:t> … </a:t>
            </a:r>
            <a:r>
              <a:rPr lang="en-US" dirty="0">
                <a:latin typeface="Consolas" panose="020B0609020204030204" pitchFamily="49" charset="0"/>
              </a:rPr>
              <a:t>catch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 not even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fails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block will execute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</a:t>
            </a:r>
            <a:r>
              <a:rPr lang="en-US"/>
              <a:t>the solution</a:t>
            </a:r>
            <a:r>
              <a:rPr lang="bg-BG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en-US" dirty="0"/>
              <a:t>Problems with Loops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886516" cy="558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loops</a:t>
              </a:r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Fibonacci’s</a:t>
            </a:r>
            <a:r>
              <a:rPr lang="bg-BG" dirty="0"/>
              <a:t> </a:t>
            </a:r>
            <a:r>
              <a:rPr lang="en-US" dirty="0"/>
              <a:t>numbers 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Fibonacci’s numbers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293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Example</a:t>
            </a:r>
            <a:r>
              <a:rPr lang="bg-BG" sz="3200" dirty="0">
                <a:solidFill>
                  <a:prstClr val="white"/>
                </a:solidFill>
              </a:rPr>
              <a:t>: </a:t>
            </a: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Input</a:t>
            </a:r>
            <a:r>
              <a:rPr lang="bg-BG" sz="3200" dirty="0">
                <a:solidFill>
                  <a:prstClr val="white"/>
                </a:solidFill>
              </a:rPr>
              <a:t>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 and calculate the</a:t>
            </a:r>
            <a:r>
              <a:rPr lang="bg-BG" sz="3200" dirty="0">
                <a:solidFill>
                  <a:prstClr val="white"/>
                </a:solidFill>
              </a:rPr>
              <a:t>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en-US" sz="3200" dirty="0" err="1">
                <a:solidFill>
                  <a:prstClr val="white"/>
                </a:solidFill>
              </a:rPr>
              <a:t>th</a:t>
            </a:r>
            <a:r>
              <a:rPr lang="bg-BG" sz="3200" dirty="0">
                <a:solidFill>
                  <a:prstClr val="white"/>
                </a:solidFill>
              </a:rPr>
              <a:t> </a:t>
            </a:r>
            <a:r>
              <a:rPr lang="en-US" sz="3200" dirty="0">
                <a:solidFill>
                  <a:prstClr val="white"/>
                </a:solidFill>
              </a:rPr>
              <a:t>Fibonacci number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Console.WriteLine(f1);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r>
              <a:rPr lang="en-US" dirty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numbers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a pyramid </a:t>
            </a:r>
            <a:r>
              <a:rPr lang="en-US" dirty="0"/>
              <a:t>as in the examples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of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of numbers - solution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Console.Write("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a table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as in the examples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with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Testing the solution</a:t>
            </a:r>
            <a:r>
              <a:rPr lang="bg-BG" dirty="0">
                <a:solidFill>
                  <a:prstClr val="white"/>
                </a:solidFill>
              </a:rPr>
              <a:t>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with numbers</a:t>
            </a:r>
            <a:r>
              <a:rPr lang="bg-BG" dirty="0"/>
              <a:t> – </a:t>
            </a:r>
            <a:r>
              <a:rPr lang="en-US" dirty="0"/>
              <a:t>solution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Testing the solution</a:t>
            </a:r>
            <a:r>
              <a:rPr lang="bg-BG" dirty="0">
                <a:solidFill>
                  <a:prstClr val="white"/>
                </a:solidFill>
              </a:rPr>
              <a:t>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game</a:t>
            </a:r>
            <a:r>
              <a:rPr lang="bg-BG" dirty="0"/>
              <a:t> </a:t>
            </a:r>
            <a:r>
              <a:rPr lang="en-US" dirty="0"/>
              <a:t>with</a:t>
            </a:r>
            <a:r>
              <a:rPr lang="bg-BG" dirty="0"/>
              <a:t> </a:t>
            </a:r>
            <a:r>
              <a:rPr lang="en-US" dirty="0"/>
              <a:t>ASP.NET MVC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Shoot the fruits</a:t>
            </a:r>
            <a:r>
              <a:rPr lang="bg-BG" dirty="0"/>
              <a:t>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en-US" dirty="0"/>
              <a:t>Loops With a Step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en-US" dirty="0"/>
              <a:t>Working with more complex</a:t>
            </a:r>
            <a:r>
              <a:rPr lang="bg-BG" dirty="0"/>
              <a:t>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-loops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game</a:t>
            </a:r>
            <a:r>
              <a:rPr lang="bg-BG" dirty="0"/>
              <a:t> “</a:t>
            </a:r>
            <a:r>
              <a:rPr lang="en-US" dirty="0"/>
              <a:t>Shoot the fruits</a:t>
            </a:r>
            <a:r>
              <a:rPr lang="bg-BG" dirty="0"/>
              <a:t>!"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68" y="1279729"/>
            <a:ext cx="7748688" cy="4968671"/>
          </a:xfrm>
          <a:prstGeom prst="roundRect">
            <a:avLst>
              <a:gd name="adj" fmla="val 1010"/>
            </a:avLst>
          </a:prstGeom>
        </p:spPr>
      </p:pic>
      <p:sp>
        <p:nvSpPr>
          <p:cNvPr id="13" name="Bent-Up Arrow 12"/>
          <p:cNvSpPr/>
          <p:nvPr/>
        </p:nvSpPr>
        <p:spPr>
          <a:xfrm flipV="1">
            <a:off x="4951412" y="1856096"/>
            <a:ext cx="1463036" cy="1344304"/>
          </a:xfrm>
          <a:prstGeom prst="bentUpArrow">
            <a:avLst>
              <a:gd name="adj1" fmla="val 1403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5758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web application in VS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1" y="1170296"/>
            <a:ext cx="8534402" cy="52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2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web project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bg-BG" dirty="0"/>
              <a:t> </a:t>
            </a:r>
            <a:r>
              <a:rPr lang="en-US" dirty="0"/>
              <a:t>MVC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35728"/>
            <a:ext cx="6858000" cy="53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controls in the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116647"/>
            <a:ext cx="8991600" cy="53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7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Prepare the fruits in the </a:t>
            </a:r>
            <a:r>
              <a:rPr lang="en-US" sz="3700" dirty="0" err="1"/>
              <a:t>HomeController</a:t>
            </a:r>
            <a:endParaRPr lang="en-US" sz="37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140021"/>
            <a:ext cx="8077200" cy="53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7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1" y="1158448"/>
            <a:ext cx="9601202" cy="52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6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images in the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1066800"/>
            <a:ext cx="7734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Draw the fruits in</a:t>
            </a:r>
            <a:r>
              <a:rPr lang="bg-BG" dirty="0"/>
              <a:t> </a:t>
            </a:r>
            <a:r>
              <a:rPr lang="en-US" noProof="1"/>
              <a:t>Index.cshtml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17075"/>
            <a:ext cx="10515600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2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the texts in</a:t>
            </a:r>
            <a:r>
              <a:rPr lang="bg-BG" dirty="0"/>
              <a:t> </a:t>
            </a:r>
            <a:r>
              <a:rPr lang="en-US" noProof="1"/>
              <a:t>_Layout.cshtml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3" y="1089136"/>
            <a:ext cx="9911918" cy="5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9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</a:t>
            </a:r>
            <a:r>
              <a:rPr lang="bg-BG" dirty="0"/>
              <a:t> </a:t>
            </a:r>
            <a:r>
              <a:rPr lang="en-US" dirty="0"/>
              <a:t>[Ctrl+F5]</a:t>
            </a:r>
            <a:r>
              <a:rPr lang="bg-BG" dirty="0"/>
              <a:t> </a:t>
            </a:r>
            <a:r>
              <a:rPr lang="en-US" dirty="0"/>
              <a:t>and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066800"/>
            <a:ext cx="6858002" cy="53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numbers from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with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Given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from</a:t>
            </a:r>
            <a:r>
              <a:rPr lang="bg-BG" dirty="0"/>
              <a:t> </a:t>
            </a:r>
            <a:r>
              <a:rPr lang="en-US" dirty="0"/>
              <a:t>1 to N with step</a:t>
            </a:r>
            <a:r>
              <a:rPr lang="bg-BG" dirty="0"/>
              <a:t>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step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actions</a:t>
            </a:r>
            <a:r>
              <a:rPr lang="bg-BG" dirty="0"/>
              <a:t> "</a:t>
            </a:r>
            <a:r>
              <a:rPr lang="en-US" dirty="0"/>
              <a:t>Reset</a:t>
            </a:r>
            <a:r>
              <a:rPr lang="bg-BG" dirty="0"/>
              <a:t>"</a:t>
            </a:r>
            <a:r>
              <a:rPr lang="en-US" dirty="0"/>
              <a:t> and</a:t>
            </a:r>
            <a:r>
              <a:rPr lang="bg-BG" dirty="0"/>
              <a:t> </a:t>
            </a:r>
            <a:r>
              <a:rPr lang="en-US" dirty="0"/>
              <a:t>"Fire"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4" y="1143000"/>
            <a:ext cx="7772400" cy="525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" y="2590800"/>
            <a:ext cx="42100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8729">
            <a:off x="3848553" y="3621202"/>
            <a:ext cx="1390938" cy="285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ight Arrow 8"/>
          <p:cNvSpPr/>
          <p:nvPr/>
        </p:nvSpPr>
        <p:spPr>
          <a:xfrm rot="2900258">
            <a:off x="4221914" y="4391751"/>
            <a:ext cx="1229880" cy="306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Bent Arrow 11"/>
          <p:cNvSpPr/>
          <p:nvPr/>
        </p:nvSpPr>
        <p:spPr>
          <a:xfrm>
            <a:off x="1457518" y="2133600"/>
            <a:ext cx="3768983" cy="2129681"/>
          </a:xfrm>
          <a:prstGeom prst="bentArrow">
            <a:avLst>
              <a:gd name="adj1" fmla="val 7820"/>
              <a:gd name="adj2" fmla="val 11029"/>
              <a:gd name="adj3" fmla="val 1523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73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</a:t>
            </a:r>
            <a:r>
              <a:rPr lang="bg-BG" dirty="0"/>
              <a:t> "</a:t>
            </a:r>
            <a:r>
              <a:rPr lang="en-US" dirty="0"/>
              <a:t>shooting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43000"/>
            <a:ext cx="9296400" cy="53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</a:t>
            </a:r>
            <a:r>
              <a:rPr lang="bg-BG" dirty="0"/>
              <a:t> "</a:t>
            </a:r>
            <a:r>
              <a:rPr lang="en-US" dirty="0"/>
              <a:t>Game Over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061344"/>
            <a:ext cx="8839200" cy="54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3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</a:t>
            </a:r>
            <a:r>
              <a:rPr lang="bg-BG" dirty="0"/>
              <a:t> "</a:t>
            </a:r>
            <a:r>
              <a:rPr lang="en-US" dirty="0"/>
              <a:t>Game Over</a:t>
            </a:r>
            <a:r>
              <a:rPr lang="bg-BG" dirty="0"/>
              <a:t>"</a:t>
            </a:r>
            <a:r>
              <a:rPr lang="en-US" dirty="0"/>
              <a:t>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85" y="1066800"/>
            <a:ext cx="8914054" cy="53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2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</a:t>
            </a:r>
            <a:r>
              <a:rPr lang="bg-BG" dirty="0"/>
              <a:t> </a:t>
            </a:r>
            <a:r>
              <a:rPr lang="en-US" dirty="0"/>
              <a:t>[Ctrl+F5]</a:t>
            </a:r>
            <a:r>
              <a:rPr lang="bg-BG" dirty="0"/>
              <a:t> </a:t>
            </a:r>
            <a:r>
              <a:rPr lang="en-US" dirty="0"/>
              <a:t>and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7" y="1187016"/>
            <a:ext cx="6960720" cy="521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52" y="1187016"/>
            <a:ext cx="3447960" cy="521378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342094" y="3023947"/>
            <a:ext cx="2800364" cy="705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19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We can use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-loops</a:t>
            </a:r>
            <a:r>
              <a:rPr lang="bg-BG" sz="3200" dirty="0"/>
              <a:t> </a:t>
            </a:r>
            <a:r>
              <a:rPr lang="en-US" sz="3200" dirty="0"/>
              <a:t>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 step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 loops iterate while a given condition is met</a:t>
            </a:r>
            <a:r>
              <a:rPr lang="bg-BG" sz="3200" dirty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 today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1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numbers from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in reverse order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 -1</a:t>
            </a:r>
            <a:r>
              <a:rPr lang="bg-BG" dirty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Given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from</a:t>
            </a:r>
            <a:r>
              <a:rPr lang="bg-BG" dirty="0"/>
              <a:t> </a:t>
            </a:r>
            <a:r>
              <a:rPr lang="en-US" dirty="0"/>
              <a:t>N</a:t>
            </a:r>
            <a:r>
              <a:rPr lang="bg-BG" dirty="0"/>
              <a:t> </a:t>
            </a:r>
            <a:r>
              <a:rPr lang="en-US" dirty="0"/>
              <a:t>to</a:t>
            </a:r>
            <a:r>
              <a:rPr lang="bg-BG" dirty="0"/>
              <a:t> 1 </a:t>
            </a:r>
            <a:r>
              <a:rPr lang="en-US" dirty="0"/>
              <a:t>in reverse 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step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condition: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numbers from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</a:t>
            </a:r>
            <a:r>
              <a:rPr lang="en-US" dirty="0"/>
              <a:t>to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from</a:t>
            </a:r>
            <a:r>
              <a:rPr lang="bg-BG" dirty="0"/>
              <a:t> 1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</a:t>
            </a:r>
            <a:r>
              <a:rPr lang="en-US" dirty="0"/>
              <a:t>with</a:t>
            </a:r>
            <a:r>
              <a:rPr lang="bg-BG" dirty="0"/>
              <a:t> </a:t>
            </a:r>
            <a:r>
              <a:rPr lang="en-US" dirty="0"/>
              <a:t>for-loop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 powers of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until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/>
              <a:t>0</a:t>
            </a:r>
            <a:r>
              <a:rPr lang="bg-BG" dirty="0"/>
              <a:t>, 2</a:t>
            </a:r>
            <a:r>
              <a:rPr lang="bg-BG" baseline="30000" dirty="0"/>
              <a:t>2</a:t>
            </a:r>
            <a:r>
              <a:rPr lang="bg-BG" dirty="0"/>
              <a:t>, 2</a:t>
            </a:r>
            <a:r>
              <a:rPr lang="bg-BG" baseline="30000" dirty="0"/>
              <a:t>4</a:t>
            </a:r>
            <a:r>
              <a:rPr lang="bg-BG" dirty="0"/>
              <a:t>, 2</a:t>
            </a:r>
            <a:r>
              <a:rPr lang="bg-BG" baseline="30000" dirty="0"/>
              <a:t>8</a:t>
            </a:r>
            <a:r>
              <a:rPr lang="bg-BG" dirty="0"/>
              <a:t>, …, 2</a:t>
            </a:r>
            <a:r>
              <a:rPr lang="en-US" baseline="30000" dirty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Given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powers of</a:t>
            </a:r>
            <a:r>
              <a:rPr lang="bg-BG" dirty="0"/>
              <a:t>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i+=2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en-US" dirty="0"/>
              <a:t>Repetition while a condition is met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Print all numbers</a:t>
            </a:r>
            <a:r>
              <a:rPr lang="bg-BG" sz="3200" dirty="0"/>
              <a:t> </a:t>
            </a:r>
            <a:r>
              <a:rPr lang="en-US" sz="3200" dirty="0"/>
              <a:t>≤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/>
              <a:t> </a:t>
            </a:r>
            <a:r>
              <a:rPr lang="en-US" sz="3200" dirty="0"/>
              <a:t>from the sequence</a:t>
            </a:r>
            <a:r>
              <a:rPr lang="bg-BG" sz="3200" dirty="0"/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/>
              <a:t>, …</a:t>
            </a:r>
          </a:p>
          <a:p>
            <a:pPr lvl="1"/>
            <a:r>
              <a:rPr lang="en-US" sz="3000" dirty="0"/>
              <a:t>Every next number</a:t>
            </a:r>
            <a:r>
              <a:rPr lang="bg-BG" sz="3000" dirty="0"/>
              <a:t> = </a:t>
            </a:r>
            <a:r>
              <a:rPr lang="en-US" sz="3000" dirty="0"/>
              <a:t>previous number</a:t>
            </a:r>
            <a:r>
              <a:rPr lang="bg-BG" sz="3000" dirty="0"/>
              <a:t>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sequence</a:t>
            </a:r>
            <a:r>
              <a:rPr lang="bg-BG" dirty="0"/>
              <a:t> 2</a:t>
            </a:r>
            <a:r>
              <a:rPr lang="en-US" dirty="0"/>
              <a:t>k</a:t>
            </a:r>
            <a:r>
              <a:rPr lang="bg-BG" dirty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Testing the solution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2474</Words>
  <Application>Microsoft Office PowerPoint</Application>
  <PresentationFormat>Custom</PresentationFormat>
  <Paragraphs>395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Consolas</vt:lpstr>
      <vt:lpstr>Wingdings</vt:lpstr>
      <vt:lpstr>SoftUni 16x9</vt:lpstr>
      <vt:lpstr>Advanced Loops</vt:lpstr>
      <vt:lpstr>Table of Contents</vt:lpstr>
      <vt:lpstr>Loops With a Step</vt:lpstr>
      <vt:lpstr>Numbers from 1 to N with step 3</vt:lpstr>
      <vt:lpstr>Numbers from N to 1 in reverse order</vt:lpstr>
      <vt:lpstr>Numbers from 1 to 2n with for-loop</vt:lpstr>
      <vt:lpstr>Even powers of 2</vt:lpstr>
      <vt:lpstr>While loop</vt:lpstr>
      <vt:lpstr>Number sequence 2k+1</vt:lpstr>
      <vt:lpstr>Number in range [1…100]</vt:lpstr>
      <vt:lpstr>Greatest common denom. (GCD)</vt:lpstr>
      <vt:lpstr>Greatest Common Denominator (GCD)</vt:lpstr>
      <vt:lpstr>Euclid’s algorithm for finding GCD</vt:lpstr>
      <vt:lpstr>Do…While Loop</vt:lpstr>
      <vt:lpstr>Calculate Factorial</vt:lpstr>
      <vt:lpstr>Sum digits of number</vt:lpstr>
      <vt:lpstr>Infinite loops and break operator</vt:lpstr>
      <vt:lpstr>Infinite Loop</vt:lpstr>
      <vt:lpstr>Prime Numbers</vt:lpstr>
      <vt:lpstr>Is Number Prime. break operator</vt:lpstr>
      <vt:lpstr>Operator break in an infinite loop</vt:lpstr>
      <vt:lpstr>Getting wrong numbers: try … catch</vt:lpstr>
      <vt:lpstr>Problems with Loops</vt:lpstr>
      <vt:lpstr>Fibonacci’s numbers</vt:lpstr>
      <vt:lpstr>Pyramid of numbers</vt:lpstr>
      <vt:lpstr>Pyramid of numbers - solution</vt:lpstr>
      <vt:lpstr>Table with numbers</vt:lpstr>
      <vt:lpstr>Table with numbers – solution</vt:lpstr>
      <vt:lpstr>Web game with ASP.NET MVC</vt:lpstr>
      <vt:lpstr>Web game “Shoot the fruits!"</vt:lpstr>
      <vt:lpstr>Create a web application in VS</vt:lpstr>
      <vt:lpstr>Type of web project  MVC</vt:lpstr>
      <vt:lpstr>Create the controls in the game</vt:lpstr>
      <vt:lpstr>Prepare the fruits in the HomeController</vt:lpstr>
      <vt:lpstr>Generate random fruits</vt:lpstr>
      <vt:lpstr>Add the images in the project</vt:lpstr>
      <vt:lpstr>Draw the fruits in Index.cshtml</vt:lpstr>
      <vt:lpstr>Setup the texts in _Layout.cshtml</vt:lpstr>
      <vt:lpstr>Start with [Ctrl+F5] and test</vt:lpstr>
      <vt:lpstr>Add actions "Reset" and "Fire"</vt:lpstr>
      <vt:lpstr>Implement "shooting"</vt:lpstr>
      <vt:lpstr>Implement "Game Over"</vt:lpstr>
      <vt:lpstr>Implement "Game Over" (2)</vt:lpstr>
      <vt:lpstr>Start with [Ctrl+F5] and test</vt:lpstr>
      <vt:lpstr>What did we learn today?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2019-02-10T17:15:19Z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